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287" r:id="rId3"/>
    <p:sldId id="292" r:id="rId4"/>
    <p:sldId id="293" r:id="rId5"/>
    <p:sldId id="295" r:id="rId6"/>
    <p:sldId id="259" r:id="rId7"/>
    <p:sldId id="289" r:id="rId8"/>
    <p:sldId id="290" r:id="rId9"/>
    <p:sldId id="288" r:id="rId10"/>
    <p:sldId id="263" r:id="rId11"/>
    <p:sldId id="266" r:id="rId12"/>
    <p:sldId id="297" r:id="rId13"/>
    <p:sldId id="299" r:id="rId14"/>
    <p:sldId id="271" r:id="rId15"/>
    <p:sldId id="300" r:id="rId16"/>
    <p:sldId id="278" r:id="rId17"/>
    <p:sldId id="301" r:id="rId18"/>
    <p:sldId id="272" r:id="rId1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2776"/>
    <a:srgbClr val="003399"/>
    <a:srgbClr val="000099"/>
    <a:srgbClr val="E31937"/>
    <a:srgbClr val="003E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5" autoAdjust="0"/>
  </p:normalViewPr>
  <p:slideViewPr>
    <p:cSldViewPr>
      <p:cViewPr>
        <p:scale>
          <a:sx n="75" d="100"/>
          <a:sy n="75" d="100"/>
        </p:scale>
        <p:origin x="-1656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7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C75F998C-8710-4F06-B169-5D4ACF345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686AB631-DB13-458A-BC9E-629E7C8AF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BEC19-2A50-4329-BB4C-291D03565E05}" type="slidenum">
              <a:rPr lang="en-US"/>
              <a:pPr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F60C6-21EC-4109-AF4D-5B3AE845BB99}" type="slidenum">
              <a:rPr lang="en-US"/>
              <a:pPr/>
              <a:t>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B6E64-7CA7-4BE3-959E-5D55C50A5C12}" type="slidenum">
              <a:rPr lang="en-US"/>
              <a:pPr/>
              <a:t>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E746EB-1950-49FD-B796-69FEA925271A}" type="slidenum">
              <a:rPr lang="en-US"/>
              <a:pPr/>
              <a:t>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753965-5DB9-4AF9-A8C7-742324CF8BB6}" type="slidenum">
              <a:rPr lang="en-US"/>
              <a:pPr/>
              <a:t>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E746EB-1950-49FD-B796-69FEA925271A}" type="slidenum">
              <a:rPr lang="en-US"/>
              <a:pPr/>
              <a:t>10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40FD5-187C-4C35-AF0E-78D413A905E0}" type="slidenum">
              <a:rPr lang="en-US"/>
              <a:pPr/>
              <a:t>11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F9F2D9-9DC4-4158-A705-541B129A118E}" type="slidenum">
              <a:rPr lang="en-US"/>
              <a:pPr/>
              <a:t>12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447800"/>
            <a:ext cx="9144000" cy="4586288"/>
          </a:xfrm>
          <a:prstGeom prst="rect">
            <a:avLst/>
          </a:prstGeom>
          <a:solidFill>
            <a:srgbClr val="003E7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pic>
        <p:nvPicPr>
          <p:cNvPr id="5" name="Picture 27" descr="DPI OW logo 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32305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4813" y="2590800"/>
            <a:ext cx="8281987" cy="1470025"/>
          </a:xfrm>
          <a:solidFill>
            <a:schemeClr val="tx1">
              <a:alpha val="30000"/>
            </a:schemeClr>
          </a:solidFill>
        </p:spPr>
        <p:txBody>
          <a:bodyPr lIns="91440" tIns="45720" rIns="91440" bIns="45720"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221163"/>
            <a:ext cx="8281987" cy="136525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274638"/>
            <a:ext cx="2122487" cy="5675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1638" y="274638"/>
            <a:ext cx="6216650" cy="5675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1638" y="1557338"/>
            <a:ext cx="416877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557338"/>
            <a:ext cx="4170362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01638" y="274638"/>
            <a:ext cx="849153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1638" y="1557338"/>
            <a:ext cx="84915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6" name="Picture 28" descr="DPI OW logo colou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59563" y="6145213"/>
            <a:ext cx="21605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31937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solidFill>
            <a:schemeClr val="tx1">
              <a:alpha val="30196"/>
            </a:schemeClr>
          </a:solidFill>
        </p:spPr>
        <p:txBody>
          <a:bodyPr/>
          <a:lstStyle/>
          <a:p>
            <a:pPr eaLnBrk="1" hangingPunct="1"/>
            <a:r>
              <a:rPr lang="en-US" dirty="0" smtClean="0"/>
              <a:t>Groundwater Reform in Australia 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overview 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401638" y="6092825"/>
            <a:ext cx="64754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b"/>
          <a:lstStyle/>
          <a:p>
            <a:r>
              <a:rPr lang="en-US" sz="1400" dirty="0" smtClean="0">
                <a:solidFill>
                  <a:srgbClr val="003E7E"/>
                </a:solidFill>
              </a:rPr>
              <a:t>Groundwater Reforms in Australia and New South Wales</a:t>
            </a:r>
          </a:p>
          <a:p>
            <a:r>
              <a:rPr lang="en-US" sz="1400" dirty="0" smtClean="0">
                <a:solidFill>
                  <a:srgbClr val="003E7E"/>
                </a:solidFill>
              </a:rPr>
              <a:t>New Delhi – September 2015</a:t>
            </a:r>
            <a:endParaRPr lang="en-US" sz="1400" dirty="0">
              <a:solidFill>
                <a:srgbClr val="003E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Water Use in NSW </a:t>
            </a:r>
            <a:br>
              <a:rPr lang="en-US" sz="3200" dirty="0" smtClean="0"/>
            </a:br>
            <a:r>
              <a:rPr lang="en-AU" sz="3200" dirty="0" smtClean="0"/>
              <a:t>Average annual use = 7,000 GL</a:t>
            </a:r>
            <a:br>
              <a:rPr lang="en-AU" sz="3200" dirty="0" smtClean="0"/>
            </a:br>
            <a:r>
              <a:rPr lang="en-US" sz="3200" dirty="0" smtClean="0"/>
              <a:t> </a:t>
            </a: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228600" y="2057400"/>
            <a:ext cx="8915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E31937"/>
              </a:buClr>
              <a:buFont typeface="Wingdings" pitchFamily="2" charset="2"/>
              <a:buChar char="§"/>
            </a:pPr>
            <a:endParaRPr lang="en-AU" sz="2400" dirty="0" smtClean="0"/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 smtClean="0"/>
              <a:t>  27 </a:t>
            </a:r>
            <a:r>
              <a:rPr lang="en-AU" sz="2400" dirty="0"/>
              <a:t>power stations</a:t>
            </a:r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/>
              <a:t>  200 mining </a:t>
            </a:r>
            <a:r>
              <a:rPr lang="en-AU" sz="2400" dirty="0" smtClean="0"/>
              <a:t>operations</a:t>
            </a:r>
          </a:p>
          <a:p>
            <a:pPr>
              <a:buClr>
                <a:srgbClr val="E31937"/>
              </a:buClr>
            </a:pPr>
            <a:endParaRPr lang="en-AU" sz="2400" dirty="0"/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/>
              <a:t>  </a:t>
            </a:r>
            <a:r>
              <a:rPr lang="en-AU" sz="2400" dirty="0" smtClean="0"/>
              <a:t>65,200 square kilometres of agriculture land</a:t>
            </a:r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 smtClean="0"/>
              <a:t>  Total value of agriculture production =  $10 billion</a:t>
            </a:r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 smtClean="0"/>
              <a:t>  940 square kilometres of </a:t>
            </a:r>
            <a:r>
              <a:rPr lang="en-AU" sz="2400" dirty="0"/>
              <a:t>irrigated </a:t>
            </a:r>
            <a:r>
              <a:rPr lang="en-AU" sz="2400" dirty="0" smtClean="0"/>
              <a:t>land (1.5%)</a:t>
            </a:r>
            <a:endParaRPr lang="en-AU" sz="2400" dirty="0"/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/>
              <a:t>  </a:t>
            </a:r>
            <a:r>
              <a:rPr lang="en-AU" sz="2400" dirty="0" smtClean="0"/>
              <a:t>Value of irrigated agriculture = $3 billion (30%) </a:t>
            </a:r>
            <a:endParaRPr lang="en-AU" sz="2400" dirty="0"/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endParaRPr lang="en-US" sz="2400" dirty="0"/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Water use in NSW   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762000" y="3048000"/>
            <a:ext cx="7391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/>
              <a:t> </a:t>
            </a:r>
            <a:r>
              <a:rPr lang="en-AU" sz="2400" dirty="0" smtClean="0"/>
              <a:t>  Average of 7,000 GL used per year </a:t>
            </a:r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 smtClean="0"/>
              <a:t>   27 power stations</a:t>
            </a:r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 smtClean="0"/>
              <a:t>   200 mining operations</a:t>
            </a:r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endParaRPr lang="en-AU" sz="2400" dirty="0" smtClean="0"/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 smtClean="0"/>
              <a:t>  75-80% water used in agriculture production</a:t>
            </a:r>
          </a:p>
          <a:p>
            <a:pPr lvl="1">
              <a:buClr>
                <a:srgbClr val="E31937"/>
              </a:buClr>
              <a:buFontTx/>
              <a:buChar char="-"/>
            </a:pPr>
            <a:r>
              <a:rPr lang="en-AU" sz="2000" dirty="0" smtClean="0"/>
              <a:t>   65,200 square kilometres of agriculture land</a:t>
            </a:r>
          </a:p>
          <a:p>
            <a:pPr lvl="1">
              <a:buClr>
                <a:srgbClr val="E31937"/>
              </a:buClr>
              <a:buFontTx/>
              <a:buChar char="-"/>
            </a:pPr>
            <a:r>
              <a:rPr lang="en-AU" sz="2000" dirty="0" smtClean="0"/>
              <a:t>   total </a:t>
            </a:r>
            <a:r>
              <a:rPr lang="en-AU" sz="2000" dirty="0"/>
              <a:t>Value of Agricultural Production is $10  </a:t>
            </a:r>
            <a:r>
              <a:rPr lang="en-AU" sz="2000" dirty="0" smtClean="0"/>
              <a:t>billion/year</a:t>
            </a:r>
          </a:p>
          <a:p>
            <a:pPr lvl="1">
              <a:buClr>
                <a:srgbClr val="E31937"/>
              </a:buClr>
              <a:buFontTx/>
              <a:buChar char="-"/>
            </a:pPr>
            <a:r>
              <a:rPr lang="en-AU" sz="2000" dirty="0" smtClean="0"/>
              <a:t>   940 square kilometres of irrigated land (1.5%)</a:t>
            </a:r>
          </a:p>
          <a:p>
            <a:pPr lvl="1">
              <a:buClr>
                <a:srgbClr val="E31937"/>
              </a:buClr>
              <a:buFontTx/>
              <a:buChar char="-"/>
            </a:pPr>
            <a:r>
              <a:rPr lang="en-AU" sz="2000" dirty="0" smtClean="0"/>
              <a:t>   value of irrigated agriculture is $3 billion/year (30%)</a:t>
            </a:r>
          </a:p>
        </p:txBody>
      </p:sp>
      <p:pic>
        <p:nvPicPr>
          <p:cNvPr id="13316" name="Picture 9" descr="rotarain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342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pump barw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066801"/>
            <a:ext cx="342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274638"/>
            <a:ext cx="8491537" cy="1284287"/>
          </a:xfrm>
        </p:spPr>
        <p:txBody>
          <a:bodyPr/>
          <a:lstStyle/>
          <a:p>
            <a:pPr eaLnBrk="1" hangingPunct="1"/>
            <a:r>
              <a:rPr lang="en-US" dirty="0" smtClean="0"/>
              <a:t>Groundwater allocation process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1066800"/>
            <a:ext cx="8491537" cy="5003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Aquifers modeled to determine a water balance</a:t>
            </a:r>
          </a:p>
          <a:p>
            <a:pPr eaLnBrk="1" hangingPunct="1"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-	storage</a:t>
            </a:r>
          </a:p>
          <a:p>
            <a:pPr eaLnBrk="1" hangingPunct="1">
              <a:buNone/>
            </a:pPr>
            <a:r>
              <a:rPr lang="en-US" sz="2000" dirty="0" smtClean="0"/>
              <a:t>	-	recharge</a:t>
            </a:r>
          </a:p>
          <a:p>
            <a:pPr eaLnBrk="1" hangingPunct="1">
              <a:buNone/>
            </a:pPr>
            <a:r>
              <a:rPr lang="en-US" sz="2000" dirty="0" smtClean="0"/>
              <a:t>	-	river-aquifer interaction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Low interaction</a:t>
            </a:r>
          </a:p>
          <a:p>
            <a:pPr eaLnBrk="1" hangingPunct="1"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-	total entitlements = proportion of recharge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High interaction</a:t>
            </a:r>
          </a:p>
          <a:p>
            <a:pPr eaLnBrk="1" hangingPunct="1">
              <a:buNone/>
            </a:pPr>
            <a:r>
              <a:rPr lang="en-US" sz="2000" dirty="0" smtClean="0"/>
              <a:t>	-	history of use</a:t>
            </a:r>
          </a:p>
          <a:p>
            <a:pPr eaLnBrk="1" hangingPunct="1">
              <a:buNone/>
            </a:pPr>
            <a:r>
              <a:rPr lang="en-US" sz="2000" dirty="0" smtClean="0"/>
              <a:t>	-	linked to surface water</a:t>
            </a:r>
          </a:p>
        </p:txBody>
      </p:sp>
      <p:pic>
        <p:nvPicPr>
          <p:cNvPr id="21508" name="Picture 5" descr="2312606-3x2-940x6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95800"/>
            <a:ext cx="2590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274638"/>
            <a:ext cx="8491537" cy="944562"/>
          </a:xfrm>
        </p:spPr>
        <p:txBody>
          <a:bodyPr/>
          <a:lstStyle/>
          <a:p>
            <a:pPr eaLnBrk="1" hangingPunct="1"/>
            <a:r>
              <a:rPr lang="en-AU" dirty="0" smtClean="0"/>
              <a:t>NSW groundwater entitlements </a:t>
            </a:r>
            <a:br>
              <a:rPr lang="en-AU" dirty="0" smtClean="0"/>
            </a:b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91538" cy="4697413"/>
          </a:xfrm>
        </p:spPr>
        <p:txBody>
          <a:bodyPr/>
          <a:lstStyle/>
          <a:p>
            <a:pPr eaLnBrk="1" hangingPunct="1"/>
            <a:r>
              <a:rPr lang="en-AU" sz="2400" dirty="0" smtClean="0"/>
              <a:t>Issued under the NSW Water Act  2000</a:t>
            </a:r>
          </a:p>
          <a:p>
            <a:pPr eaLnBrk="1" hangingPunct="1"/>
            <a:r>
              <a:rPr lang="en-AU" sz="2400" dirty="0" smtClean="0"/>
              <a:t>Volumetric entitlements (previously authorised area)</a:t>
            </a:r>
          </a:p>
          <a:p>
            <a:pPr eaLnBrk="1" hangingPunct="1"/>
            <a:r>
              <a:rPr lang="en-AU" sz="2400" dirty="0" smtClean="0"/>
              <a:t>Extraction is metered</a:t>
            </a:r>
          </a:p>
          <a:p>
            <a:pPr eaLnBrk="1" hangingPunct="1"/>
            <a:r>
              <a:rPr lang="en-AU" sz="2400" dirty="0" smtClean="0"/>
              <a:t>Compliance</a:t>
            </a:r>
          </a:p>
          <a:p>
            <a:pPr eaLnBrk="1" hangingPunct="1">
              <a:buNone/>
            </a:pPr>
            <a:r>
              <a:rPr lang="en-AU" sz="2400" dirty="0" smtClean="0"/>
              <a:t>	</a:t>
            </a:r>
            <a:r>
              <a:rPr lang="en-AU" sz="2000" dirty="0" smtClean="0"/>
              <a:t>-	up to $2.2million for corporation</a:t>
            </a:r>
          </a:p>
          <a:p>
            <a:pPr eaLnBrk="1" hangingPunct="1">
              <a:buNone/>
            </a:pPr>
            <a:r>
              <a:rPr lang="en-AU" sz="2000" dirty="0" smtClean="0"/>
              <a:t>	-	up to $1.1million for an individual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5" name="Picture 14" descr="IMG_0478 (Grey roo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733800"/>
            <a:ext cx="3167268" cy="205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274639"/>
            <a:ext cx="8491537" cy="868362"/>
          </a:xfrm>
        </p:spPr>
        <p:txBody>
          <a:bodyPr/>
          <a:lstStyle/>
          <a:p>
            <a:pPr eaLnBrk="1" hangingPunct="1"/>
            <a:r>
              <a:rPr lang="en-AU" dirty="0" smtClean="0"/>
              <a:t>Key outcomes for groundwater in NSW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5334000" cy="4724400"/>
          </a:xfrm>
        </p:spPr>
        <p:txBody>
          <a:bodyPr/>
          <a:lstStyle/>
          <a:p>
            <a:pPr eaLnBrk="1" hangingPunct="1"/>
            <a:r>
              <a:rPr lang="en-AU" sz="2400" dirty="0" smtClean="0"/>
              <a:t>Legislation introduced </a:t>
            </a:r>
          </a:p>
          <a:p>
            <a:pPr eaLnBrk="1" hangingPunct="1"/>
            <a:r>
              <a:rPr lang="en-AU" sz="2400" dirty="0" smtClean="0"/>
              <a:t>Perpetual water licences listed on Government register</a:t>
            </a:r>
          </a:p>
          <a:p>
            <a:pPr eaLnBrk="1" hangingPunct="1"/>
            <a:r>
              <a:rPr lang="en-AU" sz="2400" dirty="0" smtClean="0"/>
              <a:t>Water entitlement separate from land</a:t>
            </a:r>
          </a:p>
          <a:p>
            <a:pPr eaLnBrk="1" hangingPunct="1"/>
            <a:r>
              <a:rPr lang="en-AU" sz="2400" dirty="0" smtClean="0"/>
              <a:t>Basic landowner rights established</a:t>
            </a:r>
          </a:p>
          <a:p>
            <a:pPr eaLnBrk="1" hangingPunct="1"/>
            <a:r>
              <a:rPr lang="en-AU" sz="2400" dirty="0" smtClean="0"/>
              <a:t>10 year statutory water sharing plans developed by communities</a:t>
            </a:r>
          </a:p>
          <a:p>
            <a:pPr eaLnBrk="1" hangingPunct="1"/>
            <a:r>
              <a:rPr lang="en-AU" sz="2400" dirty="0" smtClean="0"/>
              <a:t>942 GL reduction of entitlements in over-allocated aquifers</a:t>
            </a:r>
          </a:p>
          <a:p>
            <a:pPr eaLnBrk="1" hangingPunct="1"/>
            <a:r>
              <a:rPr lang="en-AU" sz="2400" dirty="0" smtClean="0"/>
              <a:t>Free flowing bores capped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18437" name="Picture 6" descr="Arial photo of dam and spill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371600"/>
            <a:ext cx="30368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274639"/>
            <a:ext cx="8491537" cy="944562"/>
          </a:xfrm>
        </p:spPr>
        <p:txBody>
          <a:bodyPr/>
          <a:lstStyle/>
          <a:p>
            <a:pPr eaLnBrk="1" hangingPunct="1"/>
            <a:r>
              <a:rPr lang="en-AU" dirty="0" smtClean="0"/>
              <a:t>Federal government role </a:t>
            </a:r>
            <a:br>
              <a:rPr lang="en-AU" dirty="0" smtClean="0"/>
            </a:b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91538" cy="4849813"/>
          </a:xfrm>
        </p:spPr>
        <p:txBody>
          <a:bodyPr/>
          <a:lstStyle/>
          <a:p>
            <a:pPr eaLnBrk="1" hangingPunct="1"/>
            <a:r>
              <a:rPr lang="en-AU" sz="2400" dirty="0" smtClean="0"/>
              <a:t>Limited role in issuing or approving entitlements</a:t>
            </a:r>
          </a:p>
          <a:p>
            <a:pPr eaLnBrk="1" hangingPunct="1">
              <a:buNone/>
            </a:pPr>
            <a:endParaRPr lang="en-AU" sz="2400" dirty="0" smtClean="0"/>
          </a:p>
          <a:p>
            <a:pPr eaLnBrk="1" hangingPunct="1"/>
            <a:r>
              <a:rPr lang="en-AU" sz="2400" dirty="0" smtClean="0"/>
              <a:t>Approve or refuse major developments based on environmental issues</a:t>
            </a:r>
          </a:p>
          <a:p>
            <a:pPr eaLnBrk="1" hangingPunct="1">
              <a:buNone/>
            </a:pPr>
            <a:endParaRPr lang="en-AU" sz="2400" dirty="0" smtClean="0"/>
          </a:p>
          <a:p>
            <a:pPr eaLnBrk="1" hangingPunct="1"/>
            <a:r>
              <a:rPr lang="en-AU" sz="2400" dirty="0" smtClean="0"/>
              <a:t>Established sustainable diversion limits for aquifers in the Murray-Darling Basin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16388" name="Picture 5" descr="410057_04032004_looking down stream at control and recorder w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196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274639"/>
            <a:ext cx="8491537" cy="792162"/>
          </a:xfrm>
        </p:spPr>
        <p:txBody>
          <a:bodyPr/>
          <a:lstStyle/>
          <a:p>
            <a:pPr eaLnBrk="1" hangingPunct="1"/>
            <a:r>
              <a:rPr lang="en-AU" dirty="0" smtClean="0"/>
              <a:t>Summary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91538" cy="4392613"/>
          </a:xfrm>
        </p:spPr>
        <p:txBody>
          <a:bodyPr/>
          <a:lstStyle/>
          <a:p>
            <a:pPr eaLnBrk="1" hangingPunct="1"/>
            <a:r>
              <a:rPr lang="en-AU" sz="2400" dirty="0" smtClean="0"/>
              <a:t>States responsible for water management</a:t>
            </a:r>
          </a:p>
          <a:p>
            <a:pPr eaLnBrk="1" hangingPunct="1">
              <a:buNone/>
            </a:pPr>
            <a:endParaRPr lang="en-AU" sz="2400" dirty="0" smtClean="0"/>
          </a:p>
          <a:p>
            <a:pPr eaLnBrk="1" hangingPunct="1"/>
            <a:r>
              <a:rPr lang="en-AU" sz="2400" dirty="0" smtClean="0"/>
              <a:t>National policy direction through Council of Australian Governments and National Water Initiative 2004</a:t>
            </a:r>
          </a:p>
          <a:p>
            <a:pPr eaLnBrk="1" hangingPunct="1">
              <a:buNone/>
            </a:pPr>
            <a:endParaRPr lang="en-AU" sz="2400" dirty="0" smtClean="0"/>
          </a:p>
          <a:p>
            <a:pPr eaLnBrk="1" hangingPunct="1"/>
            <a:r>
              <a:rPr lang="en-AU" sz="2400" dirty="0" smtClean="0"/>
              <a:t>Priorities the long term sustainability for economic,  environmental, and social outcomes</a:t>
            </a:r>
          </a:p>
          <a:p>
            <a:pPr eaLnBrk="1" hangingPunct="1">
              <a:buNone/>
            </a:pPr>
            <a:endParaRPr lang="en-AU" sz="2400" dirty="0" smtClean="0"/>
          </a:p>
          <a:p>
            <a:pPr eaLnBrk="1" hangingPunct="1"/>
            <a:r>
              <a:rPr lang="en-AU" sz="2400" dirty="0" smtClean="0"/>
              <a:t>Sustainable extraction based on proportion of recharge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274639"/>
            <a:ext cx="8491537" cy="792162"/>
          </a:xfrm>
        </p:spPr>
        <p:txBody>
          <a:bodyPr/>
          <a:lstStyle/>
          <a:p>
            <a:pPr eaLnBrk="1" hangingPunct="1"/>
            <a:r>
              <a:rPr lang="en-AU" dirty="0" smtClean="0"/>
              <a:t>Summary continued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91538" cy="4392613"/>
          </a:xfrm>
        </p:spPr>
        <p:txBody>
          <a:bodyPr/>
          <a:lstStyle/>
          <a:p>
            <a:pPr eaLnBrk="1" hangingPunct="1"/>
            <a:r>
              <a:rPr lang="en-AU" sz="2400" dirty="0" smtClean="0"/>
              <a:t>Groundwater entitlements issued under legislation</a:t>
            </a:r>
          </a:p>
          <a:p>
            <a:pPr eaLnBrk="1" hangingPunct="1"/>
            <a:endParaRPr lang="en-AU" sz="2400" dirty="0" smtClean="0"/>
          </a:p>
          <a:p>
            <a:pPr eaLnBrk="1" hangingPunct="1"/>
            <a:r>
              <a:rPr lang="en-AU" sz="2400" dirty="0" smtClean="0"/>
              <a:t>Community driven water planning</a:t>
            </a:r>
          </a:p>
          <a:p>
            <a:pPr eaLnBrk="1" hangingPunct="1">
              <a:buNone/>
            </a:pPr>
            <a:r>
              <a:rPr lang="en-AU" sz="2000" dirty="0" smtClean="0"/>
              <a:t>	-	underpinned by technical support	</a:t>
            </a:r>
          </a:p>
          <a:p>
            <a:pPr eaLnBrk="1" hangingPunct="1">
              <a:buNone/>
            </a:pPr>
            <a:endParaRPr lang="en-AU" sz="2400" dirty="0" smtClean="0"/>
          </a:p>
          <a:p>
            <a:pPr eaLnBrk="1" hangingPunct="1"/>
            <a:r>
              <a:rPr lang="en-AU" sz="2400" dirty="0" smtClean="0"/>
              <a:t>Cooperative Federal-State arrangements</a:t>
            </a:r>
          </a:p>
          <a:p>
            <a:pPr eaLnBrk="1" hangingPunct="1">
              <a:buNone/>
            </a:pPr>
            <a:endParaRPr lang="en-AU" sz="1000" dirty="0" smtClean="0"/>
          </a:p>
          <a:p>
            <a:pPr eaLnBrk="1" hangingPunct="1">
              <a:buNone/>
            </a:pPr>
            <a:r>
              <a:rPr lang="en-AU" sz="2400" dirty="0" smtClean="0"/>
              <a:t>	</a:t>
            </a:r>
            <a:r>
              <a:rPr lang="en-AU" sz="2000" dirty="0" smtClean="0"/>
              <a:t>-	Federal : policy / funding / audit</a:t>
            </a:r>
          </a:p>
          <a:p>
            <a:pPr eaLnBrk="1" hangingPunct="1">
              <a:buNone/>
            </a:pPr>
            <a:endParaRPr lang="en-AU" sz="1000" dirty="0" smtClean="0"/>
          </a:p>
          <a:p>
            <a:pPr eaLnBrk="1" hangingPunct="1">
              <a:buNone/>
            </a:pPr>
            <a:r>
              <a:rPr lang="en-AU" sz="2000" dirty="0" smtClean="0"/>
              <a:t>	-	State : implementation / funding / consultation</a:t>
            </a:r>
          </a:p>
          <a:p>
            <a:pPr eaLnBrk="1" hangingPunct="1">
              <a:buNone/>
            </a:pPr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Conclusion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1219200"/>
            <a:ext cx="8491537" cy="3657600"/>
          </a:xfrm>
        </p:spPr>
        <p:txBody>
          <a:bodyPr/>
          <a:lstStyle/>
          <a:p>
            <a:pPr lvl="1" eaLnBrk="1" hangingPunct="1">
              <a:buNone/>
            </a:pPr>
            <a:r>
              <a:rPr lang="en-AU" sz="2400" dirty="0" smtClean="0"/>
              <a:t>Policy and institutional arrangements developed for Australian conditions</a:t>
            </a:r>
          </a:p>
          <a:p>
            <a:pPr lvl="1" eaLnBrk="1" hangingPunct="1">
              <a:buNone/>
            </a:pPr>
            <a:endParaRPr lang="en-AU" sz="2400" dirty="0" smtClean="0"/>
          </a:p>
          <a:p>
            <a:pPr lvl="1" eaLnBrk="1" hangingPunct="1">
              <a:buNone/>
            </a:pPr>
            <a:r>
              <a:rPr lang="en-AU" sz="2400" dirty="0" smtClean="0"/>
              <a:t>Have our own issues to consider and appreciate cooperation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lvl="1" eaLnBrk="1" hangingPunct="1">
              <a:buFontTx/>
              <a:buNone/>
            </a:pPr>
            <a:r>
              <a:rPr lang="en-US" sz="2400" dirty="0" smtClean="0"/>
              <a:t>THANK  YOU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0484" name="Picture 5" descr="Pindari Outle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733800"/>
            <a:ext cx="3276600" cy="218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p-australia-new-south-wales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46482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Murray-Darling%20Bas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143000"/>
            <a:ext cx="31035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43000" y="2286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NSW and the Murray- Darling Basin</a:t>
            </a:r>
            <a:endParaRPr lang="en-AU" sz="2800" b="1">
              <a:solidFill>
                <a:schemeClr val="hlink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" y="4343400"/>
            <a:ext cx="419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 smtClean="0"/>
              <a:t>Australia</a:t>
            </a:r>
            <a:endParaRPr lang="en-US" u="sng" dirty="0"/>
          </a:p>
          <a:p>
            <a:pPr>
              <a:spcBef>
                <a:spcPct val="50000"/>
              </a:spcBef>
              <a:buClr>
                <a:srgbClr val="E31937"/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7.68 square </a:t>
            </a:r>
            <a:r>
              <a:rPr lang="en-US" dirty="0" err="1" smtClean="0"/>
              <a:t>kilometres</a:t>
            </a:r>
            <a:endParaRPr lang="en-US" dirty="0"/>
          </a:p>
          <a:p>
            <a:pPr>
              <a:spcBef>
                <a:spcPct val="50000"/>
              </a:spcBef>
              <a:buClr>
                <a:srgbClr val="E31937"/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23.6 million</a:t>
            </a:r>
            <a:endParaRPr lang="en-AU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181600" y="4343400"/>
            <a:ext cx="35814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 smtClean="0"/>
              <a:t>New South Wales</a:t>
            </a:r>
            <a:endParaRPr lang="en-US" u="sng" dirty="0"/>
          </a:p>
          <a:p>
            <a:pPr>
              <a:spcBef>
                <a:spcPct val="50000"/>
              </a:spcBef>
              <a:buClr>
                <a:srgbClr val="E31937"/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802 square </a:t>
            </a:r>
            <a:r>
              <a:rPr lang="en-US" dirty="0" err="1" smtClean="0"/>
              <a:t>kilometres</a:t>
            </a:r>
            <a:endParaRPr lang="en-US" dirty="0"/>
          </a:p>
          <a:p>
            <a:pPr>
              <a:spcBef>
                <a:spcPct val="50000"/>
              </a:spcBef>
              <a:buClr>
                <a:srgbClr val="E31937"/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6.9 million (9.5/sq km)</a:t>
            </a:r>
          </a:p>
          <a:p>
            <a:pPr>
              <a:spcBef>
                <a:spcPct val="50000"/>
              </a:spcBef>
              <a:buClr>
                <a:srgbClr val="E31937"/>
              </a:buClr>
              <a:buFont typeface="Wingdings" pitchFamily="2" charset="2"/>
              <a:buChar char="§"/>
            </a:pPr>
            <a:r>
              <a:rPr lang="en-US" dirty="0" smtClean="0"/>
              <a:t> 78% live in 3 coastal cities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Water resource development in Australia</a:t>
            </a:r>
            <a:br>
              <a:rPr lang="en-US" sz="3200" dirty="0" smtClean="0"/>
            </a:br>
            <a:r>
              <a:rPr lang="en-US" sz="3200" dirty="0" smtClean="0"/>
              <a:t>1900 - 1950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 flipH="1">
            <a:off x="685800" y="1905000"/>
            <a:ext cx="457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 smtClean="0"/>
              <a:t>Settlement and development</a:t>
            </a:r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endParaRPr lang="en-AU" sz="2400" dirty="0" smtClean="0"/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 smtClean="0"/>
              <a:t> </a:t>
            </a:r>
            <a:r>
              <a:rPr lang="en-AU" sz="2400" dirty="0"/>
              <a:t>Construction of dams and </a:t>
            </a:r>
            <a:r>
              <a:rPr lang="en-AU" sz="2400" dirty="0" smtClean="0"/>
              <a:t>weirs for settlement / transport</a:t>
            </a:r>
            <a:endParaRPr lang="en-AU" sz="2400" dirty="0"/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endParaRPr lang="en-AU" sz="2400" dirty="0"/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/>
              <a:t> Establishment of government irrigation areas </a:t>
            </a:r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endParaRPr lang="en-AU" sz="2400" dirty="0"/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/>
              <a:t> Water </a:t>
            </a:r>
            <a:r>
              <a:rPr lang="en-AU" sz="2400" dirty="0" smtClean="0"/>
              <a:t>legislation</a:t>
            </a:r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endParaRPr lang="en-AU" sz="2400" dirty="0" smtClean="0"/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endParaRPr lang="en-AU" sz="2400" dirty="0"/>
          </a:p>
        </p:txBody>
      </p:sp>
      <p:pic>
        <p:nvPicPr>
          <p:cNvPr id="9220" name="Picture 4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0426" y="2590800"/>
            <a:ext cx="2948249" cy="311784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Water resource development</a:t>
            </a:r>
            <a:br>
              <a:rPr lang="en-US" sz="3200" dirty="0" smtClean="0"/>
            </a:br>
            <a:r>
              <a:rPr lang="en-US" sz="3200" dirty="0" smtClean="0"/>
              <a:t>1950 to 1980  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 flipH="1">
            <a:off x="533400" y="1219200"/>
            <a:ext cx="8077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E31937"/>
              </a:buClr>
            </a:pPr>
            <a:r>
              <a:rPr lang="en-AU" sz="2400" dirty="0" smtClean="0"/>
              <a:t> </a:t>
            </a:r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endParaRPr lang="en-AU" sz="2400" dirty="0" smtClean="0"/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 smtClean="0"/>
              <a:t>  Promoting economic development through water use</a:t>
            </a:r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endParaRPr lang="en-AU" sz="2400" dirty="0" smtClean="0"/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 smtClean="0"/>
              <a:t>  Construction of large dams for irrigation</a:t>
            </a:r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endParaRPr lang="en-AU" sz="2400" dirty="0" smtClean="0"/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 smtClean="0"/>
              <a:t>  Allocation of entitlements for water use</a:t>
            </a:r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endParaRPr lang="en-AU" sz="2400" dirty="0" smtClean="0"/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endParaRPr lang="en-US" sz="2400" dirty="0"/>
          </a:p>
          <a:p>
            <a:endParaRPr lang="en-AU" sz="2400" dirty="0"/>
          </a:p>
        </p:txBody>
      </p:sp>
      <p:pic>
        <p:nvPicPr>
          <p:cNvPr id="10244" name="Picture 4" descr="120227_Main Weir  005_ Gates 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95800"/>
            <a:ext cx="35052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IMG_5223 - 2nd lift pumps on RossBillabong (Peter Terrill 29-10-08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495800"/>
            <a:ext cx="3886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274639"/>
            <a:ext cx="8491537" cy="12493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Water resource development </a:t>
            </a:r>
            <a:br>
              <a:rPr lang="en-US" sz="3200" dirty="0" smtClean="0"/>
            </a:br>
            <a:r>
              <a:rPr lang="en-AU" sz="3200" dirty="0" smtClean="0"/>
              <a:t>1980s to present</a:t>
            </a:r>
            <a:br>
              <a:rPr lang="en-AU" sz="3200" dirty="0" smtClean="0"/>
            </a:br>
            <a:r>
              <a:rPr lang="en-US" sz="3200" dirty="0" smtClean="0"/>
              <a:t> </a:t>
            </a: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228600" y="2057400"/>
            <a:ext cx="8915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 smtClean="0"/>
              <a:t>  Balancing economic, social and</a:t>
            </a:r>
          </a:p>
          <a:p>
            <a:pPr>
              <a:buClr>
                <a:srgbClr val="E31937"/>
              </a:buClr>
            </a:pPr>
            <a:r>
              <a:rPr lang="en-AU" sz="2400" dirty="0" smtClean="0"/>
              <a:t>    environmental outcomes  </a:t>
            </a:r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endParaRPr lang="en-AU" sz="2400" dirty="0" smtClean="0"/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 smtClean="0"/>
              <a:t>  addressing salinity - issues of concern</a:t>
            </a:r>
            <a:endParaRPr lang="en-AU" sz="2400" dirty="0"/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/>
              <a:t>  </a:t>
            </a:r>
            <a:r>
              <a:rPr lang="en-AU" sz="2400" dirty="0" smtClean="0"/>
              <a:t>establishing cross-border management</a:t>
            </a:r>
            <a:endParaRPr lang="en-AU" sz="2400" dirty="0"/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/>
              <a:t>  </a:t>
            </a:r>
            <a:r>
              <a:rPr lang="en-AU" sz="2400" dirty="0" smtClean="0"/>
              <a:t>capping diversions</a:t>
            </a:r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 smtClean="0"/>
              <a:t>  increased Federal government input</a:t>
            </a:r>
            <a:endParaRPr lang="en-AU" sz="2400" dirty="0"/>
          </a:p>
          <a:p>
            <a:pPr>
              <a:buClr>
                <a:srgbClr val="E31937"/>
              </a:buClr>
            </a:pPr>
            <a:r>
              <a:rPr lang="en-AU" sz="2400" dirty="0" smtClean="0"/>
              <a:t> </a:t>
            </a:r>
            <a:endParaRPr lang="en-AU" sz="2400" dirty="0"/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r>
              <a:rPr lang="en-AU" sz="2400" dirty="0"/>
              <a:t>  </a:t>
            </a:r>
            <a:r>
              <a:rPr lang="en-AU" sz="2400" dirty="0" smtClean="0"/>
              <a:t>National water reforms </a:t>
            </a:r>
            <a:endParaRPr lang="en-AU" sz="2400" dirty="0"/>
          </a:p>
          <a:p>
            <a:pPr>
              <a:buClr>
                <a:srgbClr val="E31937"/>
              </a:buClr>
            </a:pPr>
            <a:r>
              <a:rPr lang="en-AU" sz="2400" dirty="0" smtClean="0"/>
              <a:t> </a:t>
            </a:r>
            <a:endParaRPr lang="en-US" sz="2400" dirty="0"/>
          </a:p>
          <a:p>
            <a:pPr>
              <a:buClr>
                <a:srgbClr val="E31937"/>
              </a:buClr>
              <a:buFont typeface="Wingdings" pitchFamily="2" charset="2"/>
              <a:buChar char="§"/>
            </a:pPr>
            <a:endParaRPr lang="en-US" sz="2400" dirty="0"/>
          </a:p>
        </p:txBody>
      </p:sp>
      <p:pic>
        <p:nvPicPr>
          <p:cNvPr id="12292" name="Picture 10" descr="sandmining - Burong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038600"/>
            <a:ext cx="2743200" cy="180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10-05 picnic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00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274638"/>
            <a:ext cx="8491537" cy="1284287"/>
          </a:xfrm>
        </p:spPr>
        <p:txBody>
          <a:bodyPr/>
          <a:lstStyle/>
          <a:p>
            <a:pPr eaLnBrk="1" hangingPunct="1"/>
            <a:r>
              <a:rPr lang="en-US" dirty="0" smtClean="0"/>
              <a:t>Water reform and governance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91537" cy="20240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National policy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States responsible for management of surface water and groundwater</a:t>
            </a:r>
          </a:p>
          <a:p>
            <a:pPr eaLnBrk="1" hangingPunct="1"/>
            <a:r>
              <a:rPr lang="en-US" sz="2400" dirty="0" smtClean="0"/>
              <a:t>Sharing through interstate water</a:t>
            </a:r>
          </a:p>
          <a:p>
            <a:pPr eaLnBrk="1" hangingPunct="1">
              <a:buNone/>
            </a:pPr>
            <a:r>
              <a:rPr lang="en-US" sz="2400" dirty="0" smtClean="0"/>
              <a:t>    agreements </a:t>
            </a:r>
          </a:p>
          <a:p>
            <a:pPr eaLnBrk="1" hangingPunct="1"/>
            <a:r>
              <a:rPr lang="en-US" sz="2400" dirty="0" smtClean="0"/>
              <a:t>Federal Water Act 2007</a:t>
            </a:r>
          </a:p>
          <a:p>
            <a:pPr eaLnBrk="1" hangingPunct="1"/>
            <a:r>
              <a:rPr lang="en-US" sz="2400" dirty="0" smtClean="0"/>
              <a:t>Murray-Darling Basin Plan 2012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AU" sz="24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7173" name="Picture 10" descr="Duck and Torto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657600"/>
            <a:ext cx="25146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91537" cy="1425575"/>
          </a:xfrm>
        </p:spPr>
        <p:txBody>
          <a:bodyPr/>
          <a:lstStyle/>
          <a:p>
            <a:r>
              <a:rPr lang="en-AU" dirty="0" smtClean="0"/>
              <a:t>National Water Policy Reforms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Council of Australia Governments (COAG)</a:t>
            </a:r>
          </a:p>
          <a:p>
            <a:r>
              <a:rPr lang="en-AU" dirty="0" smtClean="0"/>
              <a:t>1994 COAG reforms</a:t>
            </a:r>
          </a:p>
          <a:p>
            <a:pPr>
              <a:buNone/>
            </a:pPr>
            <a:endParaRPr lang="en-AU" sz="2400" dirty="0" smtClean="0"/>
          </a:p>
          <a:p>
            <a:pPr>
              <a:buNone/>
            </a:pPr>
            <a:r>
              <a:rPr lang="en-AU" sz="2400" dirty="0" smtClean="0"/>
              <a:t>	-	reduction in diversions</a:t>
            </a:r>
          </a:p>
          <a:p>
            <a:pPr>
              <a:buNone/>
            </a:pPr>
            <a:r>
              <a:rPr lang="en-AU" sz="2400" dirty="0" smtClean="0"/>
              <a:t>	-	clearly defined entitlements</a:t>
            </a:r>
          </a:p>
          <a:p>
            <a:pPr>
              <a:buNone/>
            </a:pPr>
            <a:r>
              <a:rPr lang="en-AU" sz="2400" dirty="0" smtClean="0"/>
              <a:t>	-	separation of water rights from land</a:t>
            </a:r>
          </a:p>
          <a:p>
            <a:pPr>
              <a:buNone/>
            </a:pPr>
            <a:r>
              <a:rPr lang="en-AU" sz="2400" dirty="0" smtClean="0"/>
              <a:t>	-	removal of barriers to trade</a:t>
            </a:r>
          </a:p>
          <a:p>
            <a:pPr>
              <a:buNone/>
            </a:pPr>
            <a:r>
              <a:rPr lang="en-AU" sz="2400" dirty="0" smtClean="0"/>
              <a:t>	-	requirement for water planning</a:t>
            </a:r>
          </a:p>
          <a:p>
            <a:pPr>
              <a:buNone/>
            </a:pPr>
            <a:r>
              <a:rPr lang="en-AU" sz="2400" dirty="0" smtClean="0"/>
              <a:t>	-	recovery of costs of managing water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National Water Initiative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COAG reiterated 1994 policy and called it the National Water initiative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Established the National Water Commission</a:t>
            </a:r>
          </a:p>
          <a:p>
            <a:pPr>
              <a:buNone/>
            </a:pPr>
            <a:r>
              <a:rPr lang="en-AU" dirty="0" smtClean="0"/>
              <a:t>	-	audit implementation</a:t>
            </a:r>
          </a:p>
          <a:p>
            <a:endParaRPr lang="en-AU" dirty="0" smtClean="0"/>
          </a:p>
          <a:p>
            <a:r>
              <a:rPr lang="en-AU" dirty="0" smtClean="0"/>
              <a:t>Federal funding through Australian Water Fund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 South Wales context</a:t>
            </a:r>
            <a:endParaRPr lang="en-AU" dirty="0"/>
          </a:p>
        </p:txBody>
      </p:sp>
      <p:graphicFrame>
        <p:nvGraphicFramePr>
          <p:cNvPr id="46082" name="Object 4"/>
          <p:cNvGraphicFramePr>
            <a:graphicFrameLocks noChangeAspect="1"/>
          </p:cNvGraphicFramePr>
          <p:nvPr>
            <p:ph idx="1"/>
          </p:nvPr>
        </p:nvGraphicFramePr>
        <p:xfrm>
          <a:off x="838199" y="1295400"/>
          <a:ext cx="5992919" cy="3505200"/>
        </p:xfrm>
        <a:graphic>
          <a:graphicData uri="http://schemas.openxmlformats.org/presentationml/2006/ole">
            <p:oleObj spid="_x0000_s46082" name="Worksheet" r:id="rId3" imgW="6105600" imgH="3009600" progId="Excel.Shee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PI_NOW_presentation_template">
  <a:themeElements>
    <a:clrScheme name="DPI_NOW_presentation_template 13">
      <a:dk1>
        <a:srgbClr val="003E7E"/>
      </a:dk1>
      <a:lt1>
        <a:srgbClr val="FFFFFF"/>
      </a:lt1>
      <a:dk2>
        <a:srgbClr val="003E7E"/>
      </a:dk2>
      <a:lt2>
        <a:srgbClr val="C0C0C0"/>
      </a:lt2>
      <a:accent1>
        <a:srgbClr val="D5EAFF"/>
      </a:accent1>
      <a:accent2>
        <a:srgbClr val="E31934"/>
      </a:accent2>
      <a:accent3>
        <a:srgbClr val="FFFFFF"/>
      </a:accent3>
      <a:accent4>
        <a:srgbClr val="00346B"/>
      </a:accent4>
      <a:accent5>
        <a:srgbClr val="E7F3FF"/>
      </a:accent5>
      <a:accent6>
        <a:srgbClr val="CE162E"/>
      </a:accent6>
      <a:hlink>
        <a:srgbClr val="0066FF"/>
      </a:hlink>
      <a:folHlink>
        <a:srgbClr val="6600CC"/>
      </a:folHlink>
    </a:clrScheme>
    <a:fontScheme name="DPI_NOW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PI_NOW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I_NOW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I_NOW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I_NOW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I_NOW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I_NOW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I_NOW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I_NOW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I_NOW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I_NOW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I_NOW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I_NOW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I_NOW_presentation_template 13">
        <a:dk1>
          <a:srgbClr val="003E7E"/>
        </a:dk1>
        <a:lt1>
          <a:srgbClr val="FFFFFF"/>
        </a:lt1>
        <a:dk2>
          <a:srgbClr val="003E7E"/>
        </a:dk2>
        <a:lt2>
          <a:srgbClr val="C0C0C0"/>
        </a:lt2>
        <a:accent1>
          <a:srgbClr val="D5EAFF"/>
        </a:accent1>
        <a:accent2>
          <a:srgbClr val="E31934"/>
        </a:accent2>
        <a:accent3>
          <a:srgbClr val="FFFFFF"/>
        </a:accent3>
        <a:accent4>
          <a:srgbClr val="00346B"/>
        </a:accent4>
        <a:accent5>
          <a:srgbClr val="E7F3FF"/>
        </a:accent5>
        <a:accent6>
          <a:srgbClr val="CE162E"/>
        </a:accent6>
        <a:hlink>
          <a:srgbClr val="0066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I_NOW_presentation_template 14">
        <a:dk1>
          <a:srgbClr val="002850"/>
        </a:dk1>
        <a:lt1>
          <a:srgbClr val="FFFFFF"/>
        </a:lt1>
        <a:dk2>
          <a:srgbClr val="003E7E"/>
        </a:dk2>
        <a:lt2>
          <a:srgbClr val="FFFFFF"/>
        </a:lt2>
        <a:accent1>
          <a:srgbClr val="D5EAFF"/>
        </a:accent1>
        <a:accent2>
          <a:srgbClr val="E31934"/>
        </a:accent2>
        <a:accent3>
          <a:srgbClr val="AAAFC0"/>
        </a:accent3>
        <a:accent4>
          <a:srgbClr val="DADADA"/>
        </a:accent4>
        <a:accent5>
          <a:srgbClr val="E7F3FF"/>
        </a:accent5>
        <a:accent6>
          <a:srgbClr val="CE162E"/>
        </a:accent6>
        <a:hlink>
          <a:srgbClr val="0066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DPI_NOW_presentation_template</Template>
  <TotalTime>598</TotalTime>
  <Words>511</Words>
  <Application>Microsoft Office PowerPoint</Application>
  <PresentationFormat>On-screen Show (4:3)</PresentationFormat>
  <Paragraphs>169</Paragraphs>
  <Slides>18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DPI_NOW_presentation_template</vt:lpstr>
      <vt:lpstr>Worksheet</vt:lpstr>
      <vt:lpstr>Groundwater Reform in Australia </vt:lpstr>
      <vt:lpstr>Slide 2</vt:lpstr>
      <vt:lpstr>Water resource development in Australia 1900 - 1950</vt:lpstr>
      <vt:lpstr>Water resource development 1950 to 1980  </vt:lpstr>
      <vt:lpstr>Water resource development  1980s to present  </vt:lpstr>
      <vt:lpstr>Water reform and governance</vt:lpstr>
      <vt:lpstr>National Water Policy Reforms</vt:lpstr>
      <vt:lpstr>National Water Initiative</vt:lpstr>
      <vt:lpstr>New South Wales context</vt:lpstr>
      <vt:lpstr>Water Use in NSW  Average annual use = 7,000 GL  </vt:lpstr>
      <vt:lpstr>Water use in NSW   </vt:lpstr>
      <vt:lpstr>Groundwater allocation process </vt:lpstr>
      <vt:lpstr>NSW groundwater entitlements  </vt:lpstr>
      <vt:lpstr>Key outcomes for groundwater in NSW</vt:lpstr>
      <vt:lpstr>Federal government role  </vt:lpstr>
      <vt:lpstr>Summary</vt:lpstr>
      <vt:lpstr>Summary continued</vt:lpstr>
      <vt:lpstr>Conclusion</vt:lpstr>
    </vt:vector>
  </TitlesOfParts>
  <Company>NSW office of Water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campbellh</dc:creator>
  <cp:lastModifiedBy>David Harriss</cp:lastModifiedBy>
  <cp:revision>58</cp:revision>
  <dcterms:created xsi:type="dcterms:W3CDTF">2012-02-14T22:15:35Z</dcterms:created>
  <dcterms:modified xsi:type="dcterms:W3CDTF">2015-09-23T12:41:14Z</dcterms:modified>
</cp:coreProperties>
</file>